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77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76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8" userDrawn="1">
          <p15:clr>
            <a:srgbClr val="A4A3A4"/>
          </p15:clr>
        </p15:guide>
        <p15:guide id="2" orient="horz" pos="19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C3E6"/>
    <a:srgbClr val="C9AE8D"/>
    <a:srgbClr val="F4B183"/>
    <a:srgbClr val="1C3259"/>
    <a:srgbClr val="FEFCD3"/>
    <a:srgbClr val="0075D3"/>
    <a:srgbClr val="00C3B6"/>
    <a:srgbClr val="F3C547"/>
    <a:srgbClr val="FC2A51"/>
    <a:srgbClr val="A5C4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40" autoAdjust="0"/>
    <p:restoredTop sz="94660"/>
  </p:normalViewPr>
  <p:slideViewPr>
    <p:cSldViewPr snapToGrid="0" showGuides="1">
      <p:cViewPr>
        <p:scale>
          <a:sx n="89" d="100"/>
          <a:sy n="89" d="100"/>
        </p:scale>
        <p:origin x="-1338" y="-108"/>
      </p:cViewPr>
      <p:guideLst>
        <p:guide orient="horz" pos="1924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712C2-24C8-4F78-BE42-E7473345F924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CN" altLang="en-US"/>
        </a:p>
      </dgm:t>
    </dgm:pt>
    <dgm:pt modelId="{CCBF72C2-E504-4A0D-8557-A8BF2385D3C2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研究背景</a:t>
          </a:r>
          <a:endParaRPr lang="zh-CN" dirty="0"/>
        </a:p>
      </dgm:t>
    </dgm:pt>
    <dgm:pt modelId="{F06BFC6F-A413-4DD8-9A27-BDF28BB24522}" type="parTrans" cxnId="{21A14D6B-B097-4D00-95B9-E2A907D13F50}">
      <dgm:prSet/>
      <dgm:spPr/>
      <dgm:t>
        <a:bodyPr/>
        <a:lstStyle/>
        <a:p>
          <a:endParaRPr lang="zh-CN" altLang="en-US"/>
        </a:p>
      </dgm:t>
    </dgm:pt>
    <dgm:pt modelId="{916BB27A-9661-4F46-9D99-3E2D10217B38}" type="sibTrans" cxnId="{21A14D6B-B097-4D00-95B9-E2A907D13F50}">
      <dgm:prSet/>
      <dgm:spPr/>
      <dgm:t>
        <a:bodyPr/>
        <a:lstStyle/>
        <a:p>
          <a:endParaRPr lang="zh-CN" altLang="en-US"/>
        </a:p>
      </dgm:t>
    </dgm:pt>
    <dgm:pt modelId="{65BD1DC0-08F7-4AE6-88A0-409A997604B4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研究药物</a:t>
          </a:r>
          <a:r>
            <a:rPr lang="en-US" b="1" dirty="0" smtClean="0"/>
            <a:t>/</a:t>
          </a:r>
          <a:r>
            <a:rPr lang="zh-CN" b="1" dirty="0" smtClean="0"/>
            <a:t>器械介绍</a:t>
          </a:r>
          <a:endParaRPr lang="zh-CN" dirty="0"/>
        </a:p>
      </dgm:t>
    </dgm:pt>
    <dgm:pt modelId="{5C728144-4ED7-4614-9024-FD87CCCE18B6}" type="parTrans" cxnId="{CBD5562E-F2D9-42B1-841E-BCC08A79D373}">
      <dgm:prSet/>
      <dgm:spPr/>
      <dgm:t>
        <a:bodyPr/>
        <a:lstStyle/>
        <a:p>
          <a:endParaRPr lang="zh-CN" altLang="en-US"/>
        </a:p>
      </dgm:t>
    </dgm:pt>
    <dgm:pt modelId="{A32D57F0-CCF1-4EC4-876C-279D1BD0A4E4}" type="sibTrans" cxnId="{CBD5562E-F2D9-42B1-841E-BCC08A79D373}">
      <dgm:prSet/>
      <dgm:spPr/>
      <dgm:t>
        <a:bodyPr/>
        <a:lstStyle/>
        <a:p>
          <a:endParaRPr lang="zh-CN" altLang="en-US"/>
        </a:p>
      </dgm:t>
    </dgm:pt>
    <dgm:pt modelId="{831FF3C6-F49F-4F18-A007-5F02E9D98177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研究方案</a:t>
          </a:r>
          <a:endParaRPr lang="zh-CN" dirty="0"/>
        </a:p>
      </dgm:t>
    </dgm:pt>
    <dgm:pt modelId="{B049FE4B-B7A7-4D37-A808-746014BEC9EC}" type="parTrans" cxnId="{43BA3560-4BD6-4E7E-AC76-9CF9A27F98E2}">
      <dgm:prSet/>
      <dgm:spPr/>
      <dgm:t>
        <a:bodyPr/>
        <a:lstStyle/>
        <a:p>
          <a:endParaRPr lang="zh-CN" altLang="en-US"/>
        </a:p>
      </dgm:t>
    </dgm:pt>
    <dgm:pt modelId="{9C2D61BB-7CF6-443E-85E7-F0709E6A5BDC}" type="sibTrans" cxnId="{43BA3560-4BD6-4E7E-AC76-9CF9A27F98E2}">
      <dgm:prSet/>
      <dgm:spPr/>
      <dgm:t>
        <a:bodyPr/>
        <a:lstStyle/>
        <a:p>
          <a:endParaRPr lang="zh-CN" altLang="en-US"/>
        </a:p>
      </dgm:t>
    </dgm:pt>
    <dgm:pt modelId="{CC6526F9-A669-4374-9814-331CD4537086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知情同意书</a:t>
          </a:r>
          <a:endParaRPr lang="zh-CN" dirty="0"/>
        </a:p>
      </dgm:t>
    </dgm:pt>
    <dgm:pt modelId="{E96A29D1-CC5F-4496-9E61-326E7033C062}" type="parTrans" cxnId="{E23AF651-F7B5-46C3-9A5F-D6A9D0BCF7EC}">
      <dgm:prSet/>
      <dgm:spPr/>
      <dgm:t>
        <a:bodyPr/>
        <a:lstStyle/>
        <a:p>
          <a:endParaRPr lang="zh-CN" altLang="en-US"/>
        </a:p>
      </dgm:t>
    </dgm:pt>
    <dgm:pt modelId="{564FD909-FCFE-4DF3-BDEB-33B5127E7654}" type="sibTrans" cxnId="{E23AF651-F7B5-46C3-9A5F-D6A9D0BCF7EC}">
      <dgm:prSet/>
      <dgm:spPr/>
      <dgm:t>
        <a:bodyPr/>
        <a:lstStyle/>
        <a:p>
          <a:endParaRPr lang="zh-CN" altLang="en-US"/>
        </a:p>
      </dgm:t>
    </dgm:pt>
    <dgm:pt modelId="{FBD20CE7-20C2-47DA-90CC-B38409BCC61B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招募广告及保险证明</a:t>
          </a:r>
          <a:endParaRPr lang="zh-CN" dirty="0"/>
        </a:p>
      </dgm:t>
    </dgm:pt>
    <dgm:pt modelId="{C1C25768-1840-4FFE-BA89-B1DCA9A80538}" type="parTrans" cxnId="{24551575-9DE8-481E-B63A-B57D95D19452}">
      <dgm:prSet/>
      <dgm:spPr/>
      <dgm:t>
        <a:bodyPr/>
        <a:lstStyle/>
        <a:p>
          <a:endParaRPr lang="zh-CN" altLang="en-US"/>
        </a:p>
      </dgm:t>
    </dgm:pt>
    <dgm:pt modelId="{67137C26-3A1A-4EB5-9150-6A0485261A45}" type="sibTrans" cxnId="{24551575-9DE8-481E-B63A-B57D95D19452}">
      <dgm:prSet/>
      <dgm:spPr/>
      <dgm:t>
        <a:bodyPr/>
        <a:lstStyle/>
        <a:p>
          <a:endParaRPr lang="zh-CN" altLang="en-US"/>
        </a:p>
      </dgm:t>
    </dgm:pt>
    <dgm:pt modelId="{47D02604-2B93-46A4-B421-7F7124B1676A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b="1" dirty="0" smtClean="0"/>
            <a:t>其它</a:t>
          </a:r>
          <a:endParaRPr lang="zh-CN" dirty="0"/>
        </a:p>
      </dgm:t>
    </dgm:pt>
    <dgm:pt modelId="{8128F8CD-DD75-487B-979C-27E939569B7D}" type="parTrans" cxnId="{A83FF22F-51BC-4F39-B9F9-19F99B36A424}">
      <dgm:prSet/>
      <dgm:spPr/>
      <dgm:t>
        <a:bodyPr/>
        <a:lstStyle/>
        <a:p>
          <a:endParaRPr lang="zh-CN" altLang="en-US"/>
        </a:p>
      </dgm:t>
    </dgm:pt>
    <dgm:pt modelId="{6C7A84A4-27D6-4DD5-9CAD-64C9C427413F}" type="sibTrans" cxnId="{A83FF22F-51BC-4F39-B9F9-19F99B36A424}">
      <dgm:prSet/>
      <dgm:spPr/>
      <dgm:t>
        <a:bodyPr/>
        <a:lstStyle/>
        <a:p>
          <a:endParaRPr lang="zh-CN" altLang="en-US"/>
        </a:p>
      </dgm:t>
    </dgm:pt>
    <dgm:pt modelId="{CAC81A33-6502-4474-9FAF-369B2C56C5AA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altLang="en-US" b="1" dirty="0" smtClean="0"/>
            <a:t>参研单位与主研列表</a:t>
          </a:r>
          <a:endParaRPr lang="zh-CN" b="1" dirty="0"/>
        </a:p>
      </dgm:t>
    </dgm:pt>
    <dgm:pt modelId="{6F12BCA0-A32E-43A0-ACCC-ABFAF475DDC9}" type="parTrans" cxnId="{FEC7F4DC-79F2-4E36-8A7B-DE0E8232275F}">
      <dgm:prSet/>
      <dgm:spPr/>
      <dgm:t>
        <a:bodyPr/>
        <a:lstStyle/>
        <a:p>
          <a:endParaRPr lang="zh-CN" altLang="en-US"/>
        </a:p>
      </dgm:t>
    </dgm:pt>
    <dgm:pt modelId="{7824E8F4-DD2F-4F6C-9D67-0EB95DE81CB7}" type="sibTrans" cxnId="{FEC7F4DC-79F2-4E36-8A7B-DE0E8232275F}">
      <dgm:prSet/>
      <dgm:spPr/>
      <dgm:t>
        <a:bodyPr/>
        <a:lstStyle/>
        <a:p>
          <a:endParaRPr lang="zh-CN" altLang="en-US"/>
        </a:p>
      </dgm:t>
    </dgm:pt>
    <dgm:pt modelId="{60885C73-09F1-4817-90F1-3CFE41BCD141}">
      <dgm:prSet/>
      <dgm:spPr>
        <a:noFill/>
        <a:ln>
          <a:solidFill>
            <a:schemeClr val="accent6"/>
          </a:solidFill>
        </a:ln>
      </dgm:spPr>
      <dgm:t>
        <a:bodyPr/>
        <a:lstStyle/>
        <a:p>
          <a:pPr rtl="0"/>
          <a:r>
            <a:rPr lang="zh-CN" altLang="en-US" b="1" dirty="0" smtClean="0"/>
            <a:t>本中心研究团队</a:t>
          </a:r>
          <a:endParaRPr lang="zh-CN" b="1" dirty="0"/>
        </a:p>
      </dgm:t>
    </dgm:pt>
    <dgm:pt modelId="{5E263DFF-619F-4BE6-BAE7-5A6DC375FA8F}" type="parTrans" cxnId="{355102BB-1CD9-4CBA-A65B-0F39C33958B5}">
      <dgm:prSet/>
      <dgm:spPr/>
      <dgm:t>
        <a:bodyPr/>
        <a:lstStyle/>
        <a:p>
          <a:endParaRPr lang="zh-CN" altLang="en-US"/>
        </a:p>
      </dgm:t>
    </dgm:pt>
    <dgm:pt modelId="{07CE07C3-A7E3-4434-8331-5C04CBC557BE}" type="sibTrans" cxnId="{355102BB-1CD9-4CBA-A65B-0F39C33958B5}">
      <dgm:prSet/>
      <dgm:spPr/>
      <dgm:t>
        <a:bodyPr/>
        <a:lstStyle/>
        <a:p>
          <a:endParaRPr lang="zh-CN" altLang="en-US"/>
        </a:p>
      </dgm:t>
    </dgm:pt>
    <dgm:pt modelId="{729B8492-14FA-439B-A129-BA03012F2C25}" type="pres">
      <dgm:prSet presAssocID="{163712C2-24C8-4F78-BE42-E7473345F92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C44A78B-E10F-4EEF-858C-35587101289A}" type="pres">
      <dgm:prSet presAssocID="{CAC81A33-6502-4474-9FAF-369B2C56C5AA}" presName="parentText" presStyleLbl="node1" presStyleIdx="0" presStyleCnt="8" custLinFactNeighborY="70037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65F846D-27C9-47F2-9AA7-EE960DDCB5C2}" type="pres">
      <dgm:prSet presAssocID="{7824E8F4-DD2F-4F6C-9D67-0EB95DE81CB7}" presName="spacer" presStyleCnt="0"/>
      <dgm:spPr/>
    </dgm:pt>
    <dgm:pt modelId="{4C2E2CEF-E59D-44A9-8D81-127B9D6BFF83}" type="pres">
      <dgm:prSet presAssocID="{60885C73-09F1-4817-90F1-3CFE41BCD141}" presName="parentText" presStyleLbl="node1" presStyleIdx="1" presStyleCnt="8" custLinFactNeighborX="-2946" custLinFactNeighborY="50449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0AE2B3E-22DF-48C3-B0B6-C6910981DEDA}" type="pres">
      <dgm:prSet presAssocID="{07CE07C3-A7E3-4434-8331-5C04CBC557BE}" presName="spacer" presStyleCnt="0"/>
      <dgm:spPr/>
    </dgm:pt>
    <dgm:pt modelId="{7270AE6E-E0C7-4BF2-9905-F6DC8E10CD7F}" type="pres">
      <dgm:prSet presAssocID="{CCBF72C2-E504-4A0D-8557-A8BF2385D3C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6780BA0-3EEE-4E8F-8424-430F4A84D5A2}" type="pres">
      <dgm:prSet presAssocID="{916BB27A-9661-4F46-9D99-3E2D10217B38}" presName="spacer" presStyleCnt="0"/>
      <dgm:spPr/>
    </dgm:pt>
    <dgm:pt modelId="{E5592CAB-2BA6-4370-9DAC-D27FFC97B45E}" type="pres">
      <dgm:prSet presAssocID="{65BD1DC0-08F7-4AE6-88A0-409A997604B4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B4887D-D838-4981-91B9-6FD9FD434C94}" type="pres">
      <dgm:prSet presAssocID="{A32D57F0-CCF1-4EC4-876C-279D1BD0A4E4}" presName="spacer" presStyleCnt="0"/>
      <dgm:spPr/>
    </dgm:pt>
    <dgm:pt modelId="{81FEFAFB-FEF5-4B9F-AA31-45F8978F531C}" type="pres">
      <dgm:prSet presAssocID="{831FF3C6-F49F-4F18-A007-5F02E9D98177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2FA7D89-5562-4588-9007-304E04C0E3C6}" type="pres">
      <dgm:prSet presAssocID="{9C2D61BB-7CF6-443E-85E7-F0709E6A5BDC}" presName="spacer" presStyleCnt="0"/>
      <dgm:spPr/>
    </dgm:pt>
    <dgm:pt modelId="{4E1F181F-A3F3-412D-B63E-C5CFABA1DA8D}" type="pres">
      <dgm:prSet presAssocID="{CC6526F9-A669-4374-9814-331CD453708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0BFAB93-1034-4EAF-B674-1BF389ABE91F}" type="pres">
      <dgm:prSet presAssocID="{564FD909-FCFE-4DF3-BDEB-33B5127E7654}" presName="spacer" presStyleCnt="0"/>
      <dgm:spPr/>
    </dgm:pt>
    <dgm:pt modelId="{98671AC1-3631-4E2F-9C6C-4C765041073B}" type="pres">
      <dgm:prSet presAssocID="{FBD20CE7-20C2-47DA-90CC-B38409BCC61B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85CC950-FC5E-464D-B672-ED136B1BF3D6}" type="pres">
      <dgm:prSet presAssocID="{67137C26-3A1A-4EB5-9150-6A0485261A45}" presName="spacer" presStyleCnt="0"/>
      <dgm:spPr/>
    </dgm:pt>
    <dgm:pt modelId="{0808A0EC-4FC3-466B-82F9-A9BD7AC46C62}" type="pres">
      <dgm:prSet presAssocID="{47D02604-2B93-46A4-B421-7F7124B1676A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A92CA0E-3A09-4D22-8D80-FB9ADAEF0F4F}" type="presOf" srcId="{FBD20CE7-20C2-47DA-90CC-B38409BCC61B}" destId="{98671AC1-3631-4E2F-9C6C-4C765041073B}" srcOrd="0" destOrd="0" presId="urn:microsoft.com/office/officeart/2005/8/layout/vList2"/>
    <dgm:cxn modelId="{FEC7F4DC-79F2-4E36-8A7B-DE0E8232275F}" srcId="{163712C2-24C8-4F78-BE42-E7473345F924}" destId="{CAC81A33-6502-4474-9FAF-369B2C56C5AA}" srcOrd="0" destOrd="0" parTransId="{6F12BCA0-A32E-43A0-ACCC-ABFAF475DDC9}" sibTransId="{7824E8F4-DD2F-4F6C-9D67-0EB95DE81CB7}"/>
    <dgm:cxn modelId="{CBD5562E-F2D9-42B1-841E-BCC08A79D373}" srcId="{163712C2-24C8-4F78-BE42-E7473345F924}" destId="{65BD1DC0-08F7-4AE6-88A0-409A997604B4}" srcOrd="3" destOrd="0" parTransId="{5C728144-4ED7-4614-9024-FD87CCCE18B6}" sibTransId="{A32D57F0-CCF1-4EC4-876C-279D1BD0A4E4}"/>
    <dgm:cxn modelId="{61E09188-C245-4BF5-84FA-778DB0425D5E}" type="presOf" srcId="{831FF3C6-F49F-4F18-A007-5F02E9D98177}" destId="{81FEFAFB-FEF5-4B9F-AA31-45F8978F531C}" srcOrd="0" destOrd="0" presId="urn:microsoft.com/office/officeart/2005/8/layout/vList2"/>
    <dgm:cxn modelId="{05CF29A5-9ADF-484B-86BF-D138E0A701D6}" type="presOf" srcId="{CCBF72C2-E504-4A0D-8557-A8BF2385D3C2}" destId="{7270AE6E-E0C7-4BF2-9905-F6DC8E10CD7F}" srcOrd="0" destOrd="0" presId="urn:microsoft.com/office/officeart/2005/8/layout/vList2"/>
    <dgm:cxn modelId="{58E37804-AEAE-41E2-BC54-33E42A258BE5}" type="presOf" srcId="{163712C2-24C8-4F78-BE42-E7473345F924}" destId="{729B8492-14FA-439B-A129-BA03012F2C25}" srcOrd="0" destOrd="0" presId="urn:microsoft.com/office/officeart/2005/8/layout/vList2"/>
    <dgm:cxn modelId="{02DB8697-5772-4ACB-963F-BD82DE7C393D}" type="presOf" srcId="{60885C73-09F1-4817-90F1-3CFE41BCD141}" destId="{4C2E2CEF-E59D-44A9-8D81-127B9D6BFF83}" srcOrd="0" destOrd="0" presId="urn:microsoft.com/office/officeart/2005/8/layout/vList2"/>
    <dgm:cxn modelId="{5D6B6ED2-4E2A-4AF8-B952-55E3E4706996}" type="presOf" srcId="{47D02604-2B93-46A4-B421-7F7124B1676A}" destId="{0808A0EC-4FC3-466B-82F9-A9BD7AC46C62}" srcOrd="0" destOrd="0" presId="urn:microsoft.com/office/officeart/2005/8/layout/vList2"/>
    <dgm:cxn modelId="{A83FF22F-51BC-4F39-B9F9-19F99B36A424}" srcId="{163712C2-24C8-4F78-BE42-E7473345F924}" destId="{47D02604-2B93-46A4-B421-7F7124B1676A}" srcOrd="7" destOrd="0" parTransId="{8128F8CD-DD75-487B-979C-27E939569B7D}" sibTransId="{6C7A84A4-27D6-4DD5-9CAD-64C9C427413F}"/>
    <dgm:cxn modelId="{D841E208-A19A-48D8-8296-2A7EFA0598D1}" type="presOf" srcId="{65BD1DC0-08F7-4AE6-88A0-409A997604B4}" destId="{E5592CAB-2BA6-4370-9DAC-D27FFC97B45E}" srcOrd="0" destOrd="0" presId="urn:microsoft.com/office/officeart/2005/8/layout/vList2"/>
    <dgm:cxn modelId="{43BA3560-4BD6-4E7E-AC76-9CF9A27F98E2}" srcId="{163712C2-24C8-4F78-BE42-E7473345F924}" destId="{831FF3C6-F49F-4F18-A007-5F02E9D98177}" srcOrd="4" destOrd="0" parTransId="{B049FE4B-B7A7-4D37-A808-746014BEC9EC}" sibTransId="{9C2D61BB-7CF6-443E-85E7-F0709E6A5BDC}"/>
    <dgm:cxn modelId="{21A14D6B-B097-4D00-95B9-E2A907D13F50}" srcId="{163712C2-24C8-4F78-BE42-E7473345F924}" destId="{CCBF72C2-E504-4A0D-8557-A8BF2385D3C2}" srcOrd="2" destOrd="0" parTransId="{F06BFC6F-A413-4DD8-9A27-BDF28BB24522}" sibTransId="{916BB27A-9661-4F46-9D99-3E2D10217B38}"/>
    <dgm:cxn modelId="{E23AF651-F7B5-46C3-9A5F-D6A9D0BCF7EC}" srcId="{163712C2-24C8-4F78-BE42-E7473345F924}" destId="{CC6526F9-A669-4374-9814-331CD4537086}" srcOrd="5" destOrd="0" parTransId="{E96A29D1-CC5F-4496-9E61-326E7033C062}" sibTransId="{564FD909-FCFE-4DF3-BDEB-33B5127E7654}"/>
    <dgm:cxn modelId="{BB38A8B5-3CEE-4CEC-B6C8-A52E7E8469C1}" type="presOf" srcId="{CC6526F9-A669-4374-9814-331CD4537086}" destId="{4E1F181F-A3F3-412D-B63E-C5CFABA1DA8D}" srcOrd="0" destOrd="0" presId="urn:microsoft.com/office/officeart/2005/8/layout/vList2"/>
    <dgm:cxn modelId="{1467A49B-FE86-4812-A4F8-B009CDC1398E}" type="presOf" srcId="{CAC81A33-6502-4474-9FAF-369B2C56C5AA}" destId="{DC44A78B-E10F-4EEF-858C-35587101289A}" srcOrd="0" destOrd="0" presId="urn:microsoft.com/office/officeart/2005/8/layout/vList2"/>
    <dgm:cxn modelId="{355102BB-1CD9-4CBA-A65B-0F39C33958B5}" srcId="{163712C2-24C8-4F78-BE42-E7473345F924}" destId="{60885C73-09F1-4817-90F1-3CFE41BCD141}" srcOrd="1" destOrd="0" parTransId="{5E263DFF-619F-4BE6-BAE7-5A6DC375FA8F}" sibTransId="{07CE07C3-A7E3-4434-8331-5C04CBC557BE}"/>
    <dgm:cxn modelId="{24551575-9DE8-481E-B63A-B57D95D19452}" srcId="{163712C2-24C8-4F78-BE42-E7473345F924}" destId="{FBD20CE7-20C2-47DA-90CC-B38409BCC61B}" srcOrd="6" destOrd="0" parTransId="{C1C25768-1840-4FFE-BA89-B1DCA9A80538}" sibTransId="{67137C26-3A1A-4EB5-9150-6A0485261A45}"/>
    <dgm:cxn modelId="{D28C6377-97AA-4B73-A611-F5CD033C37D0}" type="presParOf" srcId="{729B8492-14FA-439B-A129-BA03012F2C25}" destId="{DC44A78B-E10F-4EEF-858C-35587101289A}" srcOrd="0" destOrd="0" presId="urn:microsoft.com/office/officeart/2005/8/layout/vList2"/>
    <dgm:cxn modelId="{40DB8993-5E19-4CB5-BB35-47B412E79BB5}" type="presParOf" srcId="{729B8492-14FA-439B-A129-BA03012F2C25}" destId="{465F846D-27C9-47F2-9AA7-EE960DDCB5C2}" srcOrd="1" destOrd="0" presId="urn:microsoft.com/office/officeart/2005/8/layout/vList2"/>
    <dgm:cxn modelId="{086A7893-C554-46A4-AE93-FA2BF7B01133}" type="presParOf" srcId="{729B8492-14FA-439B-A129-BA03012F2C25}" destId="{4C2E2CEF-E59D-44A9-8D81-127B9D6BFF83}" srcOrd="2" destOrd="0" presId="urn:microsoft.com/office/officeart/2005/8/layout/vList2"/>
    <dgm:cxn modelId="{B26C351F-391E-454B-A0DC-1577FAC662E2}" type="presParOf" srcId="{729B8492-14FA-439B-A129-BA03012F2C25}" destId="{90AE2B3E-22DF-48C3-B0B6-C6910981DEDA}" srcOrd="3" destOrd="0" presId="urn:microsoft.com/office/officeart/2005/8/layout/vList2"/>
    <dgm:cxn modelId="{C87046D3-0947-4C8F-8FA6-F3DA1F4FCA03}" type="presParOf" srcId="{729B8492-14FA-439B-A129-BA03012F2C25}" destId="{7270AE6E-E0C7-4BF2-9905-F6DC8E10CD7F}" srcOrd="4" destOrd="0" presId="urn:microsoft.com/office/officeart/2005/8/layout/vList2"/>
    <dgm:cxn modelId="{BDAE1F8F-2630-489A-9CDD-B988AC979D23}" type="presParOf" srcId="{729B8492-14FA-439B-A129-BA03012F2C25}" destId="{46780BA0-3EEE-4E8F-8424-430F4A84D5A2}" srcOrd="5" destOrd="0" presId="urn:microsoft.com/office/officeart/2005/8/layout/vList2"/>
    <dgm:cxn modelId="{2AF25B6A-52AD-4B35-97FF-FEDF72DA3063}" type="presParOf" srcId="{729B8492-14FA-439B-A129-BA03012F2C25}" destId="{E5592CAB-2BA6-4370-9DAC-D27FFC97B45E}" srcOrd="6" destOrd="0" presId="urn:microsoft.com/office/officeart/2005/8/layout/vList2"/>
    <dgm:cxn modelId="{99730246-EA24-4FD5-8DF4-6705B5F48AAA}" type="presParOf" srcId="{729B8492-14FA-439B-A129-BA03012F2C25}" destId="{72B4887D-D838-4981-91B9-6FD9FD434C94}" srcOrd="7" destOrd="0" presId="urn:microsoft.com/office/officeart/2005/8/layout/vList2"/>
    <dgm:cxn modelId="{54412CF7-7632-412B-B876-B421C288510C}" type="presParOf" srcId="{729B8492-14FA-439B-A129-BA03012F2C25}" destId="{81FEFAFB-FEF5-4B9F-AA31-45F8978F531C}" srcOrd="8" destOrd="0" presId="urn:microsoft.com/office/officeart/2005/8/layout/vList2"/>
    <dgm:cxn modelId="{FE6CBD22-19FA-4440-86CA-111EBDCA0599}" type="presParOf" srcId="{729B8492-14FA-439B-A129-BA03012F2C25}" destId="{72FA7D89-5562-4588-9007-304E04C0E3C6}" srcOrd="9" destOrd="0" presId="urn:microsoft.com/office/officeart/2005/8/layout/vList2"/>
    <dgm:cxn modelId="{E0B2D5B7-0BA5-49EC-8DB0-14E18BF3CB0F}" type="presParOf" srcId="{729B8492-14FA-439B-A129-BA03012F2C25}" destId="{4E1F181F-A3F3-412D-B63E-C5CFABA1DA8D}" srcOrd="10" destOrd="0" presId="urn:microsoft.com/office/officeart/2005/8/layout/vList2"/>
    <dgm:cxn modelId="{2234FD86-42FA-4001-BE66-BFA53416196C}" type="presParOf" srcId="{729B8492-14FA-439B-A129-BA03012F2C25}" destId="{B0BFAB93-1034-4EAF-B674-1BF389ABE91F}" srcOrd="11" destOrd="0" presId="urn:microsoft.com/office/officeart/2005/8/layout/vList2"/>
    <dgm:cxn modelId="{F5616189-F513-4149-A838-DA050A4B3544}" type="presParOf" srcId="{729B8492-14FA-439B-A129-BA03012F2C25}" destId="{98671AC1-3631-4E2F-9C6C-4C765041073B}" srcOrd="12" destOrd="0" presId="urn:microsoft.com/office/officeart/2005/8/layout/vList2"/>
    <dgm:cxn modelId="{9634D01D-E904-4688-90A8-72667942BD6A}" type="presParOf" srcId="{729B8492-14FA-439B-A129-BA03012F2C25}" destId="{785CC950-FC5E-464D-B672-ED136B1BF3D6}" srcOrd="13" destOrd="0" presId="urn:microsoft.com/office/officeart/2005/8/layout/vList2"/>
    <dgm:cxn modelId="{59136341-02A5-472C-8E18-2B3938C291B7}" type="presParOf" srcId="{729B8492-14FA-439B-A129-BA03012F2C25}" destId="{0808A0EC-4FC3-466B-82F9-A9BD7AC46C62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4A78B-E10F-4EEF-858C-35587101289A}">
      <dsp:nvSpPr>
        <dsp:cNvPr id="0" name=""/>
        <dsp:cNvSpPr/>
      </dsp:nvSpPr>
      <dsp:spPr>
        <a:xfrm>
          <a:off x="0" y="123210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参研单位与主研列表</a:t>
          </a:r>
          <a:endParaRPr lang="zh-CN" sz="1600" b="1" kern="1200" dirty="0"/>
        </a:p>
      </dsp:txBody>
      <dsp:txXfrm>
        <a:off x="19647" y="142857"/>
        <a:ext cx="10218073" cy="363186"/>
      </dsp:txXfrm>
    </dsp:sp>
    <dsp:sp modelId="{4C2E2CEF-E59D-44A9-8D81-127B9D6BFF83}">
      <dsp:nvSpPr>
        <dsp:cNvPr id="0" name=""/>
        <dsp:cNvSpPr/>
      </dsp:nvSpPr>
      <dsp:spPr>
        <a:xfrm>
          <a:off x="0" y="562744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b="1" kern="1200" dirty="0" smtClean="0"/>
            <a:t>本中心研究团队</a:t>
          </a:r>
          <a:endParaRPr lang="zh-CN" sz="1600" b="1" kern="1200" dirty="0"/>
        </a:p>
      </dsp:txBody>
      <dsp:txXfrm>
        <a:off x="19647" y="582391"/>
        <a:ext cx="10218073" cy="363186"/>
      </dsp:txXfrm>
    </dsp:sp>
    <dsp:sp modelId="{7270AE6E-E0C7-4BF2-9905-F6DC8E10CD7F}">
      <dsp:nvSpPr>
        <dsp:cNvPr id="0" name=""/>
        <dsp:cNvSpPr/>
      </dsp:nvSpPr>
      <dsp:spPr>
        <a:xfrm>
          <a:off x="0" y="98805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研究背景</a:t>
          </a:r>
          <a:endParaRPr lang="zh-CN" sz="1600" kern="1200" dirty="0"/>
        </a:p>
      </dsp:txBody>
      <dsp:txXfrm>
        <a:off x="19647" y="1007704"/>
        <a:ext cx="10218073" cy="363186"/>
      </dsp:txXfrm>
    </dsp:sp>
    <dsp:sp modelId="{E5592CAB-2BA6-4370-9DAC-D27FFC97B45E}">
      <dsp:nvSpPr>
        <dsp:cNvPr id="0" name=""/>
        <dsp:cNvSpPr/>
      </dsp:nvSpPr>
      <dsp:spPr>
        <a:xfrm>
          <a:off x="0" y="143661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研究药物</a:t>
          </a:r>
          <a:r>
            <a:rPr lang="en-US" sz="1600" b="1" kern="1200" dirty="0" smtClean="0"/>
            <a:t>/</a:t>
          </a:r>
          <a:r>
            <a:rPr lang="zh-CN" sz="1600" b="1" kern="1200" dirty="0" smtClean="0"/>
            <a:t>器械介绍</a:t>
          </a:r>
          <a:endParaRPr lang="zh-CN" sz="1600" kern="1200" dirty="0"/>
        </a:p>
      </dsp:txBody>
      <dsp:txXfrm>
        <a:off x="19647" y="1456264"/>
        <a:ext cx="10218073" cy="363186"/>
      </dsp:txXfrm>
    </dsp:sp>
    <dsp:sp modelId="{81FEFAFB-FEF5-4B9F-AA31-45F8978F531C}">
      <dsp:nvSpPr>
        <dsp:cNvPr id="0" name=""/>
        <dsp:cNvSpPr/>
      </dsp:nvSpPr>
      <dsp:spPr>
        <a:xfrm>
          <a:off x="0" y="188517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研究方案</a:t>
          </a:r>
          <a:endParaRPr lang="zh-CN" sz="1600" kern="1200" dirty="0"/>
        </a:p>
      </dsp:txBody>
      <dsp:txXfrm>
        <a:off x="19647" y="1904824"/>
        <a:ext cx="10218073" cy="363186"/>
      </dsp:txXfrm>
    </dsp:sp>
    <dsp:sp modelId="{4E1F181F-A3F3-412D-B63E-C5CFABA1DA8D}">
      <dsp:nvSpPr>
        <dsp:cNvPr id="0" name=""/>
        <dsp:cNvSpPr/>
      </dsp:nvSpPr>
      <dsp:spPr>
        <a:xfrm>
          <a:off x="0" y="233373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知情同意书</a:t>
          </a:r>
          <a:endParaRPr lang="zh-CN" sz="1600" kern="1200" dirty="0"/>
        </a:p>
      </dsp:txBody>
      <dsp:txXfrm>
        <a:off x="19647" y="2353384"/>
        <a:ext cx="10218073" cy="363186"/>
      </dsp:txXfrm>
    </dsp:sp>
    <dsp:sp modelId="{98671AC1-3631-4E2F-9C6C-4C765041073B}">
      <dsp:nvSpPr>
        <dsp:cNvPr id="0" name=""/>
        <dsp:cNvSpPr/>
      </dsp:nvSpPr>
      <dsp:spPr>
        <a:xfrm>
          <a:off x="0" y="278229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招募广告及保险证明</a:t>
          </a:r>
          <a:endParaRPr lang="zh-CN" sz="1600" kern="1200" dirty="0"/>
        </a:p>
      </dsp:txBody>
      <dsp:txXfrm>
        <a:off x="19647" y="2801944"/>
        <a:ext cx="10218073" cy="363186"/>
      </dsp:txXfrm>
    </dsp:sp>
    <dsp:sp modelId="{0808A0EC-4FC3-466B-82F9-A9BD7AC46C62}">
      <dsp:nvSpPr>
        <dsp:cNvPr id="0" name=""/>
        <dsp:cNvSpPr/>
      </dsp:nvSpPr>
      <dsp:spPr>
        <a:xfrm>
          <a:off x="0" y="3230857"/>
          <a:ext cx="10257367" cy="402480"/>
        </a:xfrm>
        <a:prstGeom prst="roundRect">
          <a:avLst/>
        </a:prstGeom>
        <a:noFill/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600" b="1" kern="1200" dirty="0" smtClean="0"/>
            <a:t>其它</a:t>
          </a:r>
          <a:endParaRPr lang="zh-CN" sz="1600" kern="1200" dirty="0"/>
        </a:p>
      </dsp:txBody>
      <dsp:txXfrm>
        <a:off x="19647" y="3250504"/>
        <a:ext cx="10218073" cy="3631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092D09-6E53-4EE3-94EA-323CDEEA173D}" type="datetimeFigureOut">
              <a:rPr lang="zh-CN" altLang="en-US" smtClean="0"/>
              <a:t>2024/3/6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3550C-0EAD-42A3-AC8C-7F87D0B3B9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9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3550C-0EAD-42A3-AC8C-7F87D0B3B98F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B914-9BB2-4713-9EBF-61770F406B81}" type="datetime1">
              <a:rPr lang="zh-CN" altLang="en-US" smtClean="0"/>
              <a:t>2024/3/6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4B914-9BB2-4713-9EBF-61770F406B81}" type="datetime1">
              <a:rPr lang="zh-CN" altLang="en-US" smtClean="0"/>
              <a:t>2024/3/6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6538A-33AE-45EB-868C-14B9E34ED96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srgbClr val="003366"/>
                </a:solidFill>
              </a:rPr>
              <a:pPr/>
              <a:t>2024/3/6</a:t>
            </a:fld>
            <a:endParaRPr lang="zh-CN" altLang="en-US">
              <a:solidFill>
                <a:srgbClr val="003366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3366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srgbClr val="FFFFFF"/>
                </a:solidFill>
              </a:rPr>
              <a:pPr/>
              <a:t>‹#›</a:t>
            </a:fld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863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>
                <a:solidFill>
                  <a:srgbClr val="003366"/>
                </a:solidFill>
              </a:rPr>
              <a:pPr/>
              <a:t>2024/3/6</a:t>
            </a:fld>
            <a:endParaRPr lang="zh-CN" altLang="en-US">
              <a:solidFill>
                <a:srgbClr val="003366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>
              <a:solidFill>
                <a:srgbClr val="003366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>
                <a:solidFill>
                  <a:srgbClr val="FFFFFF"/>
                </a:solidFill>
              </a:rPr>
              <a:pPr/>
              <a:t>‹#›</a:t>
            </a:fld>
            <a:endParaRPr lang="zh-CN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654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4B914-9BB2-4713-9EBF-61770F406B81}" type="datetime1">
              <a:rPr lang="zh-CN" altLang="en-US" smtClean="0"/>
              <a:t>2024/3/6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538A-33AE-45EB-868C-14B9E34ED96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377" y="908721"/>
            <a:ext cx="10363200" cy="1470025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sz="4800" b="1" dirty="0" smtClean="0">
                <a:latin typeface="黑体" panose="02010600030101010101" pitchFamily="2" charset="-122"/>
                <a:ea typeface="黑体" panose="02010600030101010101" pitchFamily="2" charset="-122"/>
              </a:rPr>
              <a:t>方案名称</a:t>
            </a:r>
            <a:endParaRPr lang="zh-CN" altLang="en-US" sz="4800" b="1" dirty="0"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6" name="文本框 1">
            <a:extLst>
              <a:ext uri="{FF2B5EF4-FFF2-40B4-BE49-F238E27FC236}">
                <a16:creationId xmlns:a16="http://schemas.microsoft.com/office/drawing/2014/main" xmlns="" id="{22A2EAD1-43ED-9547-BB31-EB4D19208382}"/>
              </a:ext>
            </a:extLst>
          </p:cNvPr>
          <p:cNvSpPr txBox="1"/>
          <p:nvPr/>
        </p:nvSpPr>
        <p:spPr>
          <a:xfrm>
            <a:off x="1860134" y="5146666"/>
            <a:ext cx="9409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注：此模版为初始项目伦理汇报模版，汇报时间请严格把握在</a:t>
            </a:r>
            <a:r>
              <a:rPr kumimoji="1" lang="en-US" altLang="zh-CN" b="1" dirty="0">
                <a:solidFill>
                  <a:srgbClr val="FF0000"/>
                </a:solidFill>
                <a:highlight>
                  <a:srgbClr val="FFFF00"/>
                </a:highlight>
              </a:rPr>
              <a:t>5min</a:t>
            </a:r>
            <a:r>
              <a:rPr kumimoji="1" lang="zh-CN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，本模版中</a:t>
            </a:r>
            <a:r>
              <a:rPr kumimoji="1" lang="zh-CN" altLang="en-US" b="1" dirty="0" smtClean="0">
                <a:solidFill>
                  <a:srgbClr val="FF0000"/>
                </a:solidFill>
                <a:highlight>
                  <a:srgbClr val="FFFF00"/>
                </a:highlight>
              </a:rPr>
              <a:t>标红色字体部分的填写说明请</a:t>
            </a:r>
            <a:r>
              <a:rPr kumimoji="1" lang="zh-CN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在</a:t>
            </a:r>
            <a:r>
              <a:rPr kumimoji="1" lang="en-US" altLang="zh-CN" b="1" dirty="0">
                <a:solidFill>
                  <a:srgbClr val="FF0000"/>
                </a:solidFill>
                <a:highlight>
                  <a:srgbClr val="FFFF00"/>
                </a:highlight>
              </a:rPr>
              <a:t>PPT</a:t>
            </a:r>
            <a:r>
              <a:rPr kumimoji="1" lang="zh-CN" alt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做好后删除。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51584" y="2420888"/>
            <a:ext cx="91683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汇报人：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科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室：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申办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方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：（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注明外资、内资、合资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28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CRO</a:t>
            </a:r>
            <a:r>
              <a:rPr lang="zh-CN" altLang="en-US" sz="2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：（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如有</a:t>
            </a:r>
            <a:r>
              <a:rPr lang="zh-CN" altLang="en-US" sz="28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，注明</a:t>
            </a:r>
            <a:r>
              <a:rPr lang="zh-CN" altLang="en-US" sz="28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外资、内资、合资</a:t>
            </a:r>
            <a:r>
              <a:rPr lang="zh-CN" altLang="en-US" sz="2800" dirty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zh-CN" altLang="en-US" sz="2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459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1989" y="773916"/>
            <a:ext cx="10515600" cy="1325563"/>
          </a:xfrm>
        </p:spPr>
        <p:txBody>
          <a:bodyPr/>
          <a:lstStyle/>
          <a:p>
            <a:r>
              <a:rPr lang="zh-CN" altLang="en-US" b="1" dirty="0" smtClean="0"/>
              <a:t>其它</a:t>
            </a:r>
            <a:r>
              <a:rPr lang="zh-CN" altLang="en-US" sz="2400" dirty="0">
                <a:solidFill>
                  <a:srgbClr val="FF0000"/>
                </a:solidFill>
              </a:rPr>
              <a:t>（如有）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zh-CN" altLang="en-US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043186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J:\设计\常规底图\ppt模板1 16比9.jpgppt模板1 16比9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1905" y="-7302"/>
            <a:ext cx="12207240" cy="6866255"/>
          </a:xfrm>
          <a:prstGeom prst="rect">
            <a:avLst/>
          </a:prstGeom>
        </p:spPr>
      </p:pic>
      <p:sp>
        <p:nvSpPr>
          <p:cNvPr id="5" name="TextBox 8"/>
          <p:cNvSpPr txBox="1"/>
          <p:nvPr/>
        </p:nvSpPr>
        <p:spPr>
          <a:xfrm>
            <a:off x="8502650" y="5952490"/>
            <a:ext cx="3284855" cy="36893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zh-CN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泰达国际心血管病医院</a:t>
            </a:r>
          </a:p>
        </p:txBody>
      </p:sp>
      <p:pic>
        <p:nvPicPr>
          <p:cNvPr id="3" name="图片 2" descr="泰达心血管医院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9890" y="4225290"/>
            <a:ext cx="1727200" cy="1727200"/>
          </a:xfrm>
          <a:prstGeom prst="rect">
            <a:avLst/>
          </a:prstGeom>
        </p:spPr>
      </p:pic>
      <p:sp>
        <p:nvSpPr>
          <p:cNvPr id="7" name="标题 1"/>
          <p:cNvSpPr txBox="1">
            <a:spLocks/>
          </p:cNvSpPr>
          <p:nvPr/>
        </p:nvSpPr>
        <p:spPr>
          <a:xfrm>
            <a:off x="1815353" y="2248759"/>
            <a:ext cx="7772400" cy="1470025"/>
          </a:xfrm>
          <a:prstGeom prst="roundRect">
            <a:avLst>
              <a:gd name="adj" fmla="val 21667"/>
            </a:avLst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8800" b="1" i="1" dirty="0" smtClean="0">
                <a:solidFill>
                  <a:schemeClr val="accent6"/>
                </a:solidFill>
              </a:rPr>
              <a:t>谢   谢</a:t>
            </a:r>
            <a:endParaRPr lang="zh-CN" altLang="en-US" sz="88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 spd="slow" advClick="0" advTm="2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1042594" y="935281"/>
            <a:ext cx="10515600" cy="1325563"/>
          </a:xfrm>
        </p:spPr>
        <p:txBody>
          <a:bodyPr/>
          <a:lstStyle/>
          <a:p>
            <a:r>
              <a:rPr lang="zh-CN" altLang="en-US" b="1" dirty="0" smtClean="0"/>
              <a:t>主要内容</a:t>
            </a:r>
            <a:endParaRPr lang="zh-CN" altLang="en-US" b="1" dirty="0"/>
          </a:p>
        </p:txBody>
      </p:sp>
      <p:graphicFrame>
        <p:nvGraphicFramePr>
          <p:cNvPr id="15" name="内容占位符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514226"/>
              </p:ext>
            </p:extLst>
          </p:nvPr>
        </p:nvGraphicFramePr>
        <p:xfrm>
          <a:off x="1117601" y="2233110"/>
          <a:ext cx="10257367" cy="3724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753518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5927" y="870735"/>
            <a:ext cx="10515600" cy="1325563"/>
          </a:xfrm>
        </p:spPr>
        <p:txBody>
          <a:bodyPr/>
          <a:lstStyle/>
          <a:p>
            <a:r>
              <a:rPr lang="zh-CN" altLang="en-US" b="1" dirty="0" smtClean="0"/>
              <a:t>参研单位</a:t>
            </a:r>
            <a:r>
              <a:rPr lang="zh-CN" altLang="en-US" b="1" dirty="0"/>
              <a:t>及主研列表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4412" y="2277446"/>
            <a:ext cx="10515600" cy="4351338"/>
          </a:xfrm>
        </p:spPr>
        <p:txBody>
          <a:bodyPr/>
          <a:lstStyle/>
          <a:p>
            <a:pPr marL="495300" indent="-495300">
              <a:buFontTx/>
              <a:buAutoNum type="arabicPeriod"/>
            </a:pPr>
            <a:r>
              <a:rPr lang="en-US" altLang="zh-CN" sz="2000" dirty="0">
                <a:latin typeface="Times New Roman" pitchFamily="18" charset="0"/>
              </a:rPr>
              <a:t>****</a:t>
            </a:r>
            <a:r>
              <a:rPr lang="zh-CN" altLang="en-US" sz="2000" dirty="0">
                <a:latin typeface="Times New Roman" pitchFamily="18" charset="0"/>
              </a:rPr>
              <a:t>医院（牵头单位）</a:t>
            </a:r>
          </a:p>
          <a:p>
            <a:pPr marL="495300" indent="-495300">
              <a:buFontTx/>
              <a:buAutoNum type="arabicPeriod"/>
            </a:pPr>
            <a:r>
              <a:rPr lang="en-US" altLang="zh-CN" sz="2000" dirty="0">
                <a:latin typeface="Times New Roman" pitchFamily="18" charset="0"/>
              </a:rPr>
              <a:t>****</a:t>
            </a:r>
            <a:r>
              <a:rPr lang="zh-CN" altLang="en-US" sz="2000" dirty="0">
                <a:latin typeface="Times New Roman" pitchFamily="18" charset="0"/>
              </a:rPr>
              <a:t>医院 </a:t>
            </a:r>
          </a:p>
          <a:p>
            <a:pPr marL="495300" indent="-495300">
              <a:buFontTx/>
              <a:buAutoNum type="arabicPeriod"/>
            </a:pPr>
            <a:r>
              <a:rPr lang="en-US" altLang="zh-CN" sz="2000" dirty="0">
                <a:latin typeface="Times New Roman" pitchFamily="18" charset="0"/>
              </a:rPr>
              <a:t>****</a:t>
            </a:r>
            <a:r>
              <a:rPr lang="zh-CN" altLang="en-US" sz="2000" dirty="0">
                <a:latin typeface="Times New Roman" pitchFamily="18" charset="0"/>
              </a:rPr>
              <a:t>医院 </a:t>
            </a:r>
          </a:p>
          <a:p>
            <a:pPr marL="495300" indent="-495300">
              <a:buFontTx/>
              <a:buAutoNum type="arabicPeriod"/>
            </a:pPr>
            <a:r>
              <a:rPr lang="en-US" altLang="zh-CN" sz="2000" dirty="0">
                <a:latin typeface="Times New Roman" pitchFamily="18" charset="0"/>
              </a:rPr>
              <a:t>****</a:t>
            </a:r>
            <a:r>
              <a:rPr lang="zh-CN" altLang="en-US" sz="2000" dirty="0">
                <a:latin typeface="Times New Roman" pitchFamily="18" charset="0"/>
              </a:rPr>
              <a:t>医院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2024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3191" y="892926"/>
            <a:ext cx="10566400" cy="1143000"/>
          </a:xfrm>
        </p:spPr>
        <p:txBody>
          <a:bodyPr/>
          <a:lstStyle/>
          <a:p>
            <a:r>
              <a:rPr lang="zh-CN" altLang="en-US" b="1" dirty="0"/>
              <a:t>本中心研</a:t>
            </a:r>
            <a:r>
              <a:rPr lang="zh-CN" altLang="en-US" b="1" dirty="0" smtClean="0"/>
              <a:t>究团队</a:t>
            </a:r>
            <a:endParaRPr lang="zh-CN" altLang="en-US" b="1" dirty="0"/>
          </a:p>
        </p:txBody>
      </p:sp>
      <p:graphicFrame>
        <p:nvGraphicFramePr>
          <p:cNvPr id="5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618391"/>
              </p:ext>
            </p:extLst>
          </p:nvPr>
        </p:nvGraphicFramePr>
        <p:xfrm>
          <a:off x="700443" y="2043057"/>
          <a:ext cx="10773834" cy="414972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736395"/>
                <a:gridCol w="1728192"/>
                <a:gridCol w="2676834"/>
                <a:gridCol w="4632413"/>
              </a:tblGrid>
              <a:tr h="685800">
                <a:tc>
                  <a:txBody>
                    <a:bodyPr/>
                    <a:lstStyle/>
                    <a:p>
                      <a:pPr marL="0" marR="0" lvl="0" indent="1270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研究者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职</a:t>
                      </a:r>
                      <a:r>
                        <a:rPr kumimoji="0" 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称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GCP</a:t>
                      </a: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培训证书日期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在试验中职责</a:t>
                      </a:r>
                      <a:endParaRPr kumimoji="0" lang="zh-CN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30480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l" defTabSz="914400" rtl="0" eaLnBrk="1" fontAlgn="ctr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T="0" marB="0" anchor="ctr" horzOverflow="overflow"/>
                </a:tc>
              </a:tr>
              <a:tr h="492125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508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  <a:tr h="41275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T="0" marB="0" anchor="ctr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20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9866" y="1053614"/>
            <a:ext cx="10515600" cy="1325563"/>
          </a:xfrm>
        </p:spPr>
        <p:txBody>
          <a:bodyPr/>
          <a:lstStyle/>
          <a:p>
            <a:r>
              <a:rPr lang="zh-CN" altLang="en-US" b="1" dirty="0"/>
              <a:t>研究药物（器械）</a:t>
            </a:r>
            <a:r>
              <a:rPr lang="zh-CN" altLang="en-US" b="1" dirty="0" smtClean="0"/>
              <a:t>介绍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400" dirty="0" smtClean="0">
                <a:solidFill>
                  <a:srgbClr val="FF0000"/>
                </a:solidFill>
              </a:rPr>
              <a:t>（包括</a:t>
            </a:r>
            <a:r>
              <a:rPr lang="zh-CN" altLang="en-US" sz="2400" dirty="0">
                <a:solidFill>
                  <a:srgbClr val="FF0000"/>
                </a:solidFill>
              </a:rPr>
              <a:t>作用机制及用途，注：不超过</a:t>
            </a:r>
            <a:r>
              <a:rPr lang="en-US" altLang="zh-CN" sz="2400" dirty="0">
                <a:solidFill>
                  <a:srgbClr val="FF0000"/>
                </a:solidFill>
              </a:rPr>
              <a:t>1</a:t>
            </a:r>
            <a:r>
              <a:rPr lang="zh-CN" altLang="en-US" sz="2400" dirty="0">
                <a:solidFill>
                  <a:srgbClr val="FF0000"/>
                </a:solidFill>
              </a:rPr>
              <a:t>页</a:t>
            </a:r>
            <a:r>
              <a:rPr lang="zh-CN" altLang="en-US" sz="2400" dirty="0" smtClean="0">
                <a:solidFill>
                  <a:srgbClr val="FF0000"/>
                </a:solidFill>
              </a:rPr>
              <a:t>）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442" y="230971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105913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9715" y="903007"/>
            <a:ext cx="10515600" cy="1325563"/>
          </a:xfrm>
        </p:spPr>
        <p:txBody>
          <a:bodyPr/>
          <a:lstStyle/>
          <a:p>
            <a:r>
              <a:rPr lang="zh-CN" altLang="en-US" b="1" dirty="0" smtClean="0"/>
              <a:t>研究方案</a:t>
            </a:r>
            <a:r>
              <a:rPr lang="zh-CN" altLang="en-US" sz="1800" b="1" dirty="0">
                <a:solidFill>
                  <a:srgbClr val="FF0000"/>
                </a:solidFill>
              </a:rPr>
              <a:t>（</a:t>
            </a:r>
            <a:r>
              <a:rPr lang="zh-CN" altLang="en-US" sz="1800" dirty="0">
                <a:solidFill>
                  <a:srgbClr val="FF0000"/>
                </a:solidFill>
              </a:rPr>
              <a:t>注：包括研究目的、研究设计、入排标准、终点指标、合并用药和治</a:t>
            </a:r>
            <a:r>
              <a:rPr lang="zh-CN" altLang="en-US" sz="1800" dirty="0" smtClean="0">
                <a:solidFill>
                  <a:srgbClr val="FF0000"/>
                </a:solidFill>
              </a:rPr>
              <a:t>疗、</a:t>
            </a:r>
            <a:r>
              <a:rPr lang="zh-CN" altLang="en-US" sz="1800" dirty="0">
                <a:solidFill>
                  <a:srgbClr val="FF0000"/>
                </a:solidFill>
              </a:rPr>
              <a:t>发生不良事件的处理预案等，不超</a:t>
            </a:r>
            <a:r>
              <a:rPr lang="zh-CN" altLang="en-US" sz="1800" dirty="0" smtClean="0">
                <a:solidFill>
                  <a:srgbClr val="FF0000"/>
                </a:solidFill>
              </a:rPr>
              <a:t>过</a:t>
            </a:r>
            <a:r>
              <a:rPr lang="en-US" altLang="zh-CN" sz="1800" dirty="0">
                <a:solidFill>
                  <a:srgbClr val="FF0000"/>
                </a:solidFill>
              </a:rPr>
              <a:t>3</a:t>
            </a:r>
            <a:r>
              <a:rPr lang="zh-CN" altLang="en-US" sz="1800" dirty="0">
                <a:solidFill>
                  <a:srgbClr val="FF0000"/>
                </a:solidFill>
              </a:rPr>
              <a:t>页）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2183801"/>
            <a:ext cx="10515600" cy="3993161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461947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4635" y="987910"/>
            <a:ext cx="10840640" cy="1143000"/>
          </a:xfrm>
        </p:spPr>
        <p:txBody>
          <a:bodyPr>
            <a:normAutofit fontScale="90000"/>
          </a:bodyPr>
          <a:lstStyle/>
          <a:p>
            <a:r>
              <a:rPr lang="zh-CN" altLang="en-US" sz="4900" b="1" dirty="0"/>
              <a:t>知情同意书</a:t>
            </a:r>
            <a:r>
              <a:rPr lang="zh-CN" altLang="en-US" sz="1800" dirty="0">
                <a:solidFill>
                  <a:srgbClr val="FF0000"/>
                </a:solidFill>
              </a:rPr>
              <a:t>（注</a:t>
            </a:r>
            <a:r>
              <a:rPr lang="zh-CN" altLang="en-US" sz="1800" dirty="0" smtClean="0">
                <a:solidFill>
                  <a:srgbClr val="FF0000"/>
                </a:solidFill>
              </a:rPr>
              <a:t>：包</a:t>
            </a:r>
            <a:r>
              <a:rPr lang="zh-CN" altLang="en-US" sz="1800" dirty="0">
                <a:solidFill>
                  <a:srgbClr val="FF0000"/>
                </a:solidFill>
              </a:rPr>
              <a:t>括参加研究的风险、受益及补偿情况，以及研究所用的药物</a:t>
            </a:r>
            <a:r>
              <a:rPr lang="en-US" altLang="zh-CN" sz="1800" dirty="0">
                <a:solidFill>
                  <a:srgbClr val="FF0000"/>
                </a:solidFill>
              </a:rPr>
              <a:t>/</a:t>
            </a:r>
            <a:r>
              <a:rPr lang="zh-CN" altLang="en-US" sz="1800" dirty="0">
                <a:solidFill>
                  <a:srgbClr val="FF0000"/>
                </a:solidFill>
              </a:rPr>
              <a:t>器械及相关检查费用（注明相关费用及费用由谁来</a:t>
            </a:r>
            <a:r>
              <a:rPr lang="zh-CN" altLang="en-US" sz="1800" dirty="0" smtClean="0">
                <a:solidFill>
                  <a:srgbClr val="FF0000"/>
                </a:solidFill>
              </a:rPr>
              <a:t>出）</a:t>
            </a:r>
            <a:r>
              <a:rPr lang="en-US" altLang="zh-CN" sz="1800" dirty="0" smtClean="0">
                <a:solidFill>
                  <a:srgbClr val="FF0000"/>
                </a:solidFill>
              </a:rPr>
              <a:t>,</a:t>
            </a:r>
            <a:r>
              <a:rPr lang="zh-CN" altLang="en-US" sz="1800" dirty="0">
                <a:solidFill>
                  <a:srgbClr val="FF0000"/>
                </a:solidFill>
              </a:rPr>
              <a:t>研究结果的使用和个人信息的保密及受试者权利和相关注意事项，不超过</a:t>
            </a:r>
            <a:r>
              <a:rPr lang="en-US" altLang="zh-CN" sz="1800" dirty="0">
                <a:solidFill>
                  <a:srgbClr val="FF0000"/>
                </a:solidFill>
              </a:rPr>
              <a:t>3</a:t>
            </a:r>
            <a:r>
              <a:rPr lang="zh-CN" altLang="en-US" sz="1800" dirty="0">
                <a:solidFill>
                  <a:srgbClr val="FF0000"/>
                </a:solidFill>
              </a:rPr>
              <a:t>页）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442" y="2298962"/>
            <a:ext cx="10515600" cy="3832897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025964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96383" y="1042856"/>
            <a:ext cx="10515600" cy="1325563"/>
          </a:xfrm>
        </p:spPr>
        <p:txBody>
          <a:bodyPr/>
          <a:lstStyle/>
          <a:p>
            <a:r>
              <a:rPr lang="zh-CN" altLang="en-US" b="1" dirty="0"/>
              <a:t>招募广</a:t>
            </a:r>
            <a:r>
              <a:rPr lang="zh-CN" altLang="en-US" b="1" dirty="0" smtClean="0"/>
              <a:t>告</a:t>
            </a:r>
            <a:r>
              <a:rPr lang="zh-CN" altLang="en-US" sz="2000" dirty="0">
                <a:solidFill>
                  <a:srgbClr val="FF0000"/>
                </a:solidFill>
              </a:rPr>
              <a:t>（注：不超过</a:t>
            </a:r>
            <a:r>
              <a:rPr lang="en-US" altLang="zh-CN" sz="2000" dirty="0">
                <a:solidFill>
                  <a:srgbClr val="FF0000"/>
                </a:solidFill>
              </a:rPr>
              <a:t>1</a:t>
            </a:r>
            <a:r>
              <a:rPr lang="zh-CN" altLang="en-US" sz="2000" dirty="0">
                <a:solidFill>
                  <a:srgbClr val="FF0000"/>
                </a:solidFill>
              </a:rPr>
              <a:t>页）</a:t>
            </a:r>
            <a:r>
              <a:rPr lang="zh-CN" altLang="en-US" dirty="0"/>
              <a:t/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3446" y="1988840"/>
            <a:ext cx="10257367" cy="3724275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562755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07141" y="956796"/>
            <a:ext cx="10515600" cy="1325563"/>
          </a:xfrm>
        </p:spPr>
        <p:txBody>
          <a:bodyPr/>
          <a:lstStyle/>
          <a:p>
            <a:r>
              <a:rPr lang="zh-CN" altLang="en-US" b="1" dirty="0"/>
              <a:t>保险</a:t>
            </a:r>
            <a:r>
              <a:rPr lang="zh-CN" altLang="en-US" sz="2000" dirty="0">
                <a:solidFill>
                  <a:srgbClr val="FF0000"/>
                </a:solidFill>
              </a:rPr>
              <a:t>（注：不超过</a:t>
            </a:r>
            <a:r>
              <a:rPr lang="en-US" altLang="zh-CN" sz="2000" dirty="0">
                <a:solidFill>
                  <a:srgbClr val="FF0000"/>
                </a:solidFill>
              </a:rPr>
              <a:t>1</a:t>
            </a:r>
            <a:r>
              <a:rPr lang="zh-CN" altLang="en-US" sz="2000" dirty="0">
                <a:solidFill>
                  <a:srgbClr val="FF0000"/>
                </a:solidFill>
              </a:rPr>
              <a:t>页）</a:t>
            </a:r>
            <a:br>
              <a:rPr lang="zh-CN" altLang="en-US" sz="2000" dirty="0">
                <a:solidFill>
                  <a:srgbClr val="FF0000"/>
                </a:solidFill>
              </a:rPr>
            </a:b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3446" y="1988840"/>
            <a:ext cx="10257367" cy="3724275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82439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简洁灰色商务画册PPT模板2"/>
  <p:tag name="COMMONDATA" val="eyJoZGlkIjoiZTVhYmZjMDRjNWQ4NTFmNzgwOGNjZWI4ZGNlN2M2NTgifQ=="/>
  <p:tag name="KSO_WPP_MARK_KEY" val="890dc171-3a86-4ca1-ba71-c51fabd40ad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274</Words>
  <Application>Microsoft Office PowerPoint</Application>
  <PresentationFormat>自定义</PresentationFormat>
  <Paragraphs>34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方案名称</vt:lpstr>
      <vt:lpstr>主要内容</vt:lpstr>
      <vt:lpstr>参研单位及主研列表</vt:lpstr>
      <vt:lpstr>本中心研究团队</vt:lpstr>
      <vt:lpstr>研究药物（器械）介绍 （包括作用机制及用途，注：不超过1页）</vt:lpstr>
      <vt:lpstr>研究方案（注：包括研究目的、研究设计、入排标准、终点指标、合并用药和治疗、发生不良事件的处理预案等，不超过3页）</vt:lpstr>
      <vt:lpstr>知情同意书（注：包括参加研究的风险、受益及补偿情况，以及研究所用的药物/器械及相关检查费用（注明相关费用及费用由谁来出）,研究结果的使用和个人信息的保密及受试者权利和相关注意事项，不超过3页）</vt:lpstr>
      <vt:lpstr>招募广告（注：不超过1页） </vt:lpstr>
      <vt:lpstr>保险（注：不超过1页） </vt:lpstr>
      <vt:lpstr>其它（如有）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简洁灰色商务画册PPT模板2</dc:title>
  <dc:creator>andy</dc:creator>
  <cp:lastModifiedBy>李老师</cp:lastModifiedBy>
  <cp:revision>461</cp:revision>
  <dcterms:created xsi:type="dcterms:W3CDTF">2019-04-09T06:58:00Z</dcterms:created>
  <dcterms:modified xsi:type="dcterms:W3CDTF">2024-03-06T06:47:55Z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BBAFE65BEC964B1D8C6AC5E981A89748</vt:lpwstr>
  </property>
</Properties>
</file>